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4" r:id="rId2"/>
    <p:sldId id="256" r:id="rId3"/>
    <p:sldId id="257" r:id="rId4"/>
    <p:sldId id="265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69" r:id="rId13"/>
    <p:sldId id="264" r:id="rId14"/>
    <p:sldId id="266" r:id="rId15"/>
    <p:sldId id="267" r:id="rId16"/>
    <p:sldId id="273" r:id="rId17"/>
    <p:sldId id="270" r:id="rId18"/>
    <p:sldId id="271" r:id="rId19"/>
    <p:sldId id="272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2994" y="-10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9A2D1-1572-439A-9E95-2302C7BC72FA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7C553-70D1-46F3-9AA7-589AC0487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51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7C553-70D1-46F3-9AA7-589AC04870A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7C553-70D1-46F3-9AA7-589AC04870A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F4E1CC9-C07A-466F-8FF7-150F8E88AD35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B442AFF-91F7-48D4-B484-775D9815D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wav"/><Relationship Id="rId5" Type="http://schemas.openxmlformats.org/officeDocument/2006/relationships/image" Target="../media/image3.png"/><Relationship Id="rId4" Type="http://schemas.microsoft.com/office/2007/relationships/media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4.wav"/><Relationship Id="rId5" Type="http://schemas.openxmlformats.org/officeDocument/2006/relationships/image" Target="../media/image3.png"/><Relationship Id="rId4" Type="http://schemas.microsoft.com/office/2007/relationships/media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.wav"/><Relationship Id="rId6" Type="http://schemas.openxmlformats.org/officeDocument/2006/relationships/image" Target="../media/image3.png"/><Relationship Id="rId5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642918"/>
            <a:ext cx="6267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ANTI - EPILEPTIC   DRUGS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0364" y="3571876"/>
            <a:ext cx="5906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         DR.ASHISH  RANJAN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    DEPT. OF PHARMACOLOGY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       S.K.M.C,MUZAFFARPUR .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749085"/>
            <a:ext cx="90011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ADVERSE EFFECTS :    Vomiting</a:t>
            </a:r>
          </a:p>
          <a:p>
            <a:r>
              <a:rPr lang="en-US" sz="2800" dirty="0" smtClean="0"/>
              <a:t>                                      Alopecia/ curling of hair</a:t>
            </a:r>
          </a:p>
          <a:p>
            <a:r>
              <a:rPr lang="en-US" sz="2800" dirty="0" smtClean="0"/>
              <a:t>                                      </a:t>
            </a:r>
            <a:r>
              <a:rPr lang="en-US" sz="2800" dirty="0" err="1" smtClean="0"/>
              <a:t>hepatotoxic</a:t>
            </a:r>
            <a:endParaRPr lang="en-US" sz="2800" dirty="0" smtClean="0"/>
          </a:p>
          <a:p>
            <a:r>
              <a:rPr lang="en-US" sz="2800" dirty="0" smtClean="0"/>
              <a:t>                                      Pancreatitis </a:t>
            </a:r>
          </a:p>
          <a:p>
            <a:r>
              <a:rPr lang="en-US" sz="2800" dirty="0" smtClean="0"/>
              <a:t>                                      Polycystic ovarian disease</a:t>
            </a:r>
          </a:p>
          <a:p>
            <a:r>
              <a:rPr lang="en-US" sz="2800" dirty="0" smtClean="0"/>
              <a:t>                                      obesity</a:t>
            </a:r>
          </a:p>
          <a:p>
            <a:r>
              <a:rPr lang="en-US" sz="2800" dirty="0" smtClean="0"/>
              <a:t>                         </a:t>
            </a:r>
            <a:r>
              <a:rPr lang="en-US" sz="2800" dirty="0" err="1" smtClean="0"/>
              <a:t>cerebellar</a:t>
            </a:r>
            <a:r>
              <a:rPr lang="en-US" sz="2800" dirty="0" smtClean="0"/>
              <a:t> symptoms like ataxia, </a:t>
            </a:r>
            <a:r>
              <a:rPr lang="en-US" sz="2800" dirty="0" err="1" smtClean="0"/>
              <a:t>nystagmus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100"/>
    </mc:Choice>
    <mc:Fallback>
      <p:transition spd="slow" advTm="4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0997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Carbamazepine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</a:p>
          <a:p>
            <a:endParaRPr lang="en-US" sz="3200" dirty="0" smtClean="0"/>
          </a:p>
          <a:p>
            <a:pPr algn="just"/>
            <a:r>
              <a:rPr lang="en-US" sz="2800" dirty="0" smtClean="0"/>
              <a:t>It blocks the Na channel by prolonging the inactivated state of  Na  channel. </a:t>
            </a:r>
          </a:p>
          <a:p>
            <a:pPr algn="just"/>
            <a:endParaRPr lang="en-US" sz="3200" dirty="0" smtClean="0"/>
          </a:p>
          <a:p>
            <a:pPr algn="just"/>
            <a:r>
              <a:rPr lang="en-US" sz="3200" dirty="0" smtClean="0"/>
              <a:t>USES :          </a:t>
            </a:r>
            <a:r>
              <a:rPr lang="en-US" sz="2400" dirty="0" smtClean="0"/>
              <a:t>FOCAL SEIZURE</a:t>
            </a:r>
          </a:p>
          <a:p>
            <a:pPr algn="just"/>
            <a:r>
              <a:rPr lang="en-US" sz="2400" dirty="0" smtClean="0"/>
              <a:t>                             TRIGEMINAL NEURALGIA.</a:t>
            </a:r>
          </a:p>
          <a:p>
            <a:pPr algn="just"/>
            <a:r>
              <a:rPr lang="en-US" sz="2400" dirty="0" smtClean="0"/>
              <a:t>                             DIABETES INSIPIDUS.</a:t>
            </a:r>
          </a:p>
          <a:p>
            <a:pPr algn="just"/>
            <a:r>
              <a:rPr lang="en-US" sz="2400" dirty="0" smtClean="0"/>
              <a:t>                             BIPOLAR DISORDER.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ADVERSE EFFECT  :  </a:t>
            </a:r>
            <a:r>
              <a:rPr lang="en-US" sz="2400" dirty="0" err="1" smtClean="0"/>
              <a:t>Aplastic</a:t>
            </a:r>
            <a:r>
              <a:rPr lang="en-US" sz="2400" dirty="0" smtClean="0"/>
              <a:t> anemia</a:t>
            </a:r>
          </a:p>
          <a:p>
            <a:pPr algn="just"/>
            <a:r>
              <a:rPr lang="en-US" sz="2400" dirty="0" smtClean="0"/>
              <a:t>                                     Increased ADH leading to SIADH &amp;  </a:t>
            </a:r>
            <a:r>
              <a:rPr lang="en-US" sz="2400" dirty="0" err="1" smtClean="0"/>
              <a:t>dilutional</a:t>
            </a:r>
            <a:r>
              <a:rPr lang="en-US" sz="2400" dirty="0" smtClean="0"/>
              <a:t>  </a:t>
            </a:r>
          </a:p>
          <a:p>
            <a:pPr algn="just"/>
            <a:r>
              <a:rPr lang="en-US" sz="2400" dirty="0" smtClean="0"/>
              <a:t>                                      </a:t>
            </a:r>
            <a:r>
              <a:rPr lang="en-US" sz="2400" dirty="0" err="1" smtClean="0"/>
              <a:t>Hyponatremia</a:t>
            </a:r>
            <a:r>
              <a:rPr lang="en-US" sz="3200" dirty="0" smtClean="0"/>
              <a:t> .</a:t>
            </a:r>
          </a:p>
          <a:p>
            <a:pPr algn="just"/>
            <a:r>
              <a:rPr lang="en-US" sz="3200" dirty="0" smtClean="0"/>
              <a:t>                            </a:t>
            </a:r>
            <a:r>
              <a:rPr lang="en-US" sz="2400" dirty="0" smtClean="0"/>
              <a:t>Ataxia, </a:t>
            </a:r>
            <a:r>
              <a:rPr lang="en-US" sz="2400" dirty="0" err="1" smtClean="0"/>
              <a:t>nystagmus,vertigo</a:t>
            </a:r>
            <a:r>
              <a:rPr lang="en-US" sz="3200" dirty="0" smtClean="0"/>
              <a:t>  .                                                          </a:t>
            </a:r>
            <a:endParaRPr lang="en-US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5985"/>
    </mc:Choice>
    <mc:Fallback>
      <p:transition spd="slow" advTm="6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91136"/>
            <a:ext cx="2557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TOPIRAMATE </a:t>
            </a:r>
            <a:r>
              <a:rPr lang="en-US" sz="2800" b="1" dirty="0" smtClean="0"/>
              <a:t>  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1435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It acts by multiple mechanisms </a:t>
            </a:r>
          </a:p>
          <a:p>
            <a:r>
              <a:rPr lang="en-US" sz="2800" dirty="0" smtClean="0"/>
              <a:t>  </a:t>
            </a:r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1214422"/>
            <a:ext cx="9144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    1. Prolongation of Na+ channel inactivation </a:t>
            </a:r>
          </a:p>
          <a:p>
            <a:r>
              <a:rPr lang="en-US" sz="2800" dirty="0" smtClean="0"/>
              <a:t>     2. GABA potentiation by post </a:t>
            </a:r>
            <a:r>
              <a:rPr lang="en-US" sz="2800" dirty="0" err="1" smtClean="0"/>
              <a:t>synyptic</a:t>
            </a:r>
            <a:r>
              <a:rPr lang="en-US" sz="2800" dirty="0" smtClean="0"/>
              <a:t> effect</a:t>
            </a:r>
          </a:p>
          <a:p>
            <a:r>
              <a:rPr lang="en-US" sz="2800" dirty="0" smtClean="0"/>
              <a:t>    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8596" y="2143116"/>
            <a:ext cx="588007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3.  Glutamate receptors antagonist</a:t>
            </a:r>
          </a:p>
          <a:p>
            <a:r>
              <a:rPr lang="en-US" sz="2800" dirty="0" smtClean="0"/>
              <a:t>4.  Weak carbonic </a:t>
            </a:r>
            <a:r>
              <a:rPr lang="en-US" sz="2800" dirty="0" err="1" smtClean="0"/>
              <a:t>anhydrase</a:t>
            </a:r>
            <a:r>
              <a:rPr lang="en-US" sz="2800" dirty="0" smtClean="0"/>
              <a:t> inhibitor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3286124"/>
            <a:ext cx="1156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USES </a:t>
            </a:r>
            <a:r>
              <a:rPr lang="en-US" sz="2800" b="1" dirty="0" smtClean="0"/>
              <a:t>:  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428728" y="3357562"/>
            <a:ext cx="476470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Generalised</a:t>
            </a:r>
            <a:r>
              <a:rPr lang="en-US" sz="2800" dirty="0" smtClean="0"/>
              <a:t> tonic </a:t>
            </a:r>
            <a:r>
              <a:rPr lang="en-US" sz="2800" dirty="0" err="1" smtClean="0"/>
              <a:t>clonic</a:t>
            </a:r>
            <a:r>
              <a:rPr lang="en-US" sz="2800" dirty="0" smtClean="0"/>
              <a:t> seizure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571604" y="3786190"/>
            <a:ext cx="6000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Simple  and  complex   partial seizure</a:t>
            </a:r>
          </a:p>
          <a:p>
            <a:pPr algn="just"/>
            <a:r>
              <a:rPr lang="en-US" sz="2800" dirty="0" smtClean="0"/>
              <a:t>Prophylaxis of migraine</a:t>
            </a:r>
          </a:p>
          <a:p>
            <a:pPr algn="just"/>
            <a:r>
              <a:rPr lang="en-US" sz="2800" dirty="0" smtClean="0"/>
              <a:t>Obesity</a:t>
            </a:r>
          </a:p>
          <a:p>
            <a:pPr algn="just"/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500702"/>
            <a:ext cx="6351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ADVERSE  EFFECTS :     </a:t>
            </a:r>
            <a:r>
              <a:rPr lang="en-US" sz="2400" dirty="0" smtClean="0"/>
              <a:t>Renal stone  </a:t>
            </a:r>
          </a:p>
          <a:p>
            <a:r>
              <a:rPr lang="en-US" sz="2400" dirty="0" smtClean="0"/>
              <a:t>                                         word finding difficulties</a:t>
            </a:r>
          </a:p>
          <a:p>
            <a:r>
              <a:rPr lang="en-US" sz="2400" dirty="0" smtClean="0"/>
              <a:t>                                         ataxia</a:t>
            </a:r>
          </a:p>
          <a:p>
            <a:r>
              <a:rPr lang="en-US" sz="2400" b="1" dirty="0" smtClean="0"/>
              <a:t>                                         </a:t>
            </a:r>
            <a:endParaRPr lang="en-US" sz="24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876"/>
    </mc:Choice>
    <mc:Fallback>
      <p:transition spd="slow" advTm="7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0"/>
            <a:ext cx="4062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DRUGS  ACTING ON GABA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428"/>
    </mc:Choice>
    <mc:Fallback>
      <p:transition spd="slow" advTm="5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1.) Increased release of GABA :   </a:t>
            </a:r>
            <a:r>
              <a:rPr lang="en-US" sz="2400" b="1" dirty="0" smtClean="0">
                <a:solidFill>
                  <a:srgbClr val="C00000"/>
                </a:solidFill>
              </a:rPr>
              <a:t>PREGABALIN</a:t>
            </a: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</a:rPr>
              <a:t>                                                                   GABAPENTIN</a:t>
            </a:r>
            <a:endParaRPr lang="en-US" sz="2400" b="1" dirty="0" smtClean="0"/>
          </a:p>
          <a:p>
            <a:pPr algn="just"/>
            <a:r>
              <a:rPr lang="en-US" sz="2400" dirty="0" smtClean="0"/>
              <a:t>   USES       Epilepsy</a:t>
            </a:r>
          </a:p>
          <a:p>
            <a:pPr algn="just"/>
            <a:r>
              <a:rPr lang="en-US" sz="2400" dirty="0" smtClean="0"/>
              <a:t>                   </a:t>
            </a:r>
            <a:r>
              <a:rPr lang="en-US" sz="2400" dirty="0" err="1" smtClean="0"/>
              <a:t>Neuropthic</a:t>
            </a:r>
            <a:r>
              <a:rPr lang="en-US" sz="2400" dirty="0" smtClean="0"/>
              <a:t> pain  : Diabetic neuropathy, Post herpetic pain.</a:t>
            </a:r>
          </a:p>
          <a:p>
            <a:pPr algn="just"/>
            <a:r>
              <a:rPr lang="en-US" sz="2400" dirty="0" smtClean="0"/>
              <a:t>2.)  GABA </a:t>
            </a:r>
            <a:r>
              <a:rPr lang="en-US" sz="2400" dirty="0" err="1" smtClean="0"/>
              <a:t>Transaminase</a:t>
            </a:r>
            <a:r>
              <a:rPr lang="en-US" sz="2400" dirty="0" smtClean="0"/>
              <a:t> Inhibitor </a:t>
            </a:r>
            <a:r>
              <a:rPr lang="en-US" sz="2400" b="1" dirty="0" smtClean="0">
                <a:solidFill>
                  <a:srgbClr val="FF0000"/>
                </a:solidFill>
              </a:rPr>
              <a:t>:    VIGABATRIN</a:t>
            </a:r>
          </a:p>
          <a:p>
            <a:pPr algn="just"/>
            <a:r>
              <a:rPr lang="en-US" sz="2400" dirty="0" smtClean="0"/>
              <a:t>       USE  :                              Infantile Spasm</a:t>
            </a:r>
          </a:p>
          <a:p>
            <a:pPr algn="just"/>
            <a:r>
              <a:rPr lang="en-US" sz="2400" dirty="0" smtClean="0"/>
              <a:t>       </a:t>
            </a:r>
            <a:r>
              <a:rPr lang="en-US" sz="2400" dirty="0" err="1" smtClean="0"/>
              <a:t>Advesrse</a:t>
            </a:r>
            <a:r>
              <a:rPr lang="en-US" sz="2400" dirty="0" smtClean="0"/>
              <a:t> effect  :         Visual field defect 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b="1" dirty="0" smtClean="0"/>
              <a:t>3.) </a:t>
            </a:r>
            <a:r>
              <a:rPr lang="en-US" sz="2400" dirty="0" smtClean="0"/>
              <a:t> GABA Transporter GAT-1 Inhibitor  : </a:t>
            </a:r>
            <a:r>
              <a:rPr lang="en-US" sz="2400" b="1" dirty="0" smtClean="0">
                <a:solidFill>
                  <a:srgbClr val="FF0000"/>
                </a:solidFill>
              </a:rPr>
              <a:t>TIAGABIN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b="1" dirty="0" smtClean="0"/>
              <a:t>4.)  </a:t>
            </a:r>
            <a:r>
              <a:rPr lang="en-US" sz="2400" dirty="0" smtClean="0"/>
              <a:t>Directly acting on </a:t>
            </a:r>
            <a:r>
              <a:rPr lang="en-US" sz="2400" dirty="0" err="1" smtClean="0"/>
              <a:t>Cl</a:t>
            </a:r>
            <a:r>
              <a:rPr lang="en-US" sz="2400" dirty="0" smtClean="0"/>
              <a:t> Channel  : Barbiturate ( </a:t>
            </a:r>
            <a:r>
              <a:rPr lang="en-US" sz="2400" b="1" dirty="0" smtClean="0"/>
              <a:t>PHENOBARBITONE</a:t>
            </a:r>
            <a:r>
              <a:rPr lang="en-US" sz="2400" dirty="0" smtClean="0"/>
              <a:t>)</a:t>
            </a:r>
          </a:p>
          <a:p>
            <a:pPr algn="just"/>
            <a:r>
              <a:rPr lang="en-US" sz="2400" b="1" dirty="0" smtClean="0"/>
              <a:t>                                                           </a:t>
            </a:r>
            <a:r>
              <a:rPr lang="en-US" sz="2400" dirty="0" smtClean="0"/>
              <a:t>Benzodiazepines 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b="1" dirty="0" smtClean="0"/>
              <a:t>                              DIAZEPAM</a:t>
            </a:r>
            <a:r>
              <a:rPr lang="en-US" sz="2400" dirty="0" smtClean="0"/>
              <a:t>  :           used in FEBRILE SEIZURE</a:t>
            </a:r>
          </a:p>
          <a:p>
            <a:pPr algn="just"/>
            <a:r>
              <a:rPr lang="en-US" sz="2400" b="1" dirty="0" smtClean="0"/>
              <a:t>                               LORAZEPAM :       </a:t>
            </a:r>
            <a:r>
              <a:rPr lang="en-US" sz="2400" dirty="0" smtClean="0"/>
              <a:t>used in STATUS EPILEPTICUS</a:t>
            </a:r>
          </a:p>
          <a:p>
            <a:pPr algn="just"/>
            <a:r>
              <a:rPr lang="en-US" sz="2400" b="1" dirty="0" smtClean="0"/>
              <a:t>                               CLONAZEPAM  </a:t>
            </a:r>
            <a:r>
              <a:rPr lang="en-US" sz="2400" dirty="0" smtClean="0"/>
              <a:t>:     used in ABSENCE SEIZURE</a:t>
            </a:r>
          </a:p>
          <a:p>
            <a:pPr algn="just"/>
            <a:r>
              <a:rPr lang="en-US" sz="2400" dirty="0" smtClean="0"/>
              <a:t>                               </a:t>
            </a:r>
            <a:r>
              <a:rPr lang="en-US" sz="2400" b="1" dirty="0" smtClean="0"/>
              <a:t>CLOBAZAM</a:t>
            </a:r>
            <a:r>
              <a:rPr lang="en-US" sz="2400" dirty="0" smtClean="0"/>
              <a:t> :  used in LENNOX GESTAUT SYNDROME.</a:t>
            </a:r>
          </a:p>
          <a:p>
            <a:pPr algn="just"/>
            <a:endParaRPr lang="en-US" sz="2400" dirty="0" smtClean="0"/>
          </a:p>
          <a:p>
            <a:pPr algn="just"/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2227"/>
    </mc:Choice>
    <mc:Fallback>
      <p:transition spd="slow" advTm="112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DRUGS ACTING ON DECREASED ACTIVITY OF </a:t>
            </a:r>
            <a:r>
              <a:rPr lang="en-US" sz="2400" b="1" dirty="0" smtClean="0">
                <a:solidFill>
                  <a:srgbClr val="FF0000"/>
                </a:solidFill>
              </a:rPr>
              <a:t>GLUTAMATE</a:t>
            </a:r>
          </a:p>
          <a:p>
            <a:endParaRPr lang="en-US" sz="2400" b="1" dirty="0" smtClean="0"/>
          </a:p>
          <a:p>
            <a:pPr algn="just"/>
            <a:r>
              <a:rPr lang="en-US" sz="2400" dirty="0" smtClean="0"/>
              <a:t>1.) NMDA (N-methyl D-aspartate) receptor blocker </a:t>
            </a:r>
            <a:r>
              <a:rPr lang="en-US" sz="2400" dirty="0" smtClean="0">
                <a:solidFill>
                  <a:srgbClr val="FF0000"/>
                </a:solidFill>
              </a:rPr>
              <a:t>:      </a:t>
            </a:r>
            <a:r>
              <a:rPr lang="en-US" sz="2400" b="1" dirty="0" smtClean="0">
                <a:solidFill>
                  <a:srgbClr val="FF0000"/>
                </a:solidFill>
              </a:rPr>
              <a:t>FELBAMATE</a:t>
            </a:r>
          </a:p>
          <a:p>
            <a:endParaRPr lang="en-US" sz="2400" dirty="0" smtClean="0"/>
          </a:p>
          <a:p>
            <a:r>
              <a:rPr lang="en-US" sz="2400" dirty="0" smtClean="0"/>
              <a:t>2. ) AMPA(</a:t>
            </a:r>
            <a:r>
              <a:rPr lang="el-GR" sz="2400" dirty="0" smtClean="0"/>
              <a:t>α</a:t>
            </a:r>
            <a:r>
              <a:rPr lang="en-US" sz="2400" dirty="0" smtClean="0"/>
              <a:t> amino 3 </a:t>
            </a:r>
            <a:r>
              <a:rPr lang="en-US" sz="2400" dirty="0" err="1" smtClean="0"/>
              <a:t>hydroxy</a:t>
            </a:r>
            <a:r>
              <a:rPr lang="en-US" sz="2400" dirty="0" smtClean="0"/>
              <a:t> 5 methyl 4 </a:t>
            </a:r>
            <a:r>
              <a:rPr lang="en-US" sz="2400" dirty="0" err="1" smtClean="0"/>
              <a:t>isoxazole</a:t>
            </a:r>
            <a:r>
              <a:rPr lang="en-US" sz="2400" dirty="0" smtClean="0"/>
              <a:t> propionic acid )   receptor blocker  :    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                                 PERAMPANEL</a:t>
            </a:r>
            <a:r>
              <a:rPr lang="en-US" sz="2400" b="1" dirty="0" smtClean="0"/>
              <a:t> </a:t>
            </a:r>
            <a:r>
              <a:rPr lang="en-US" sz="2400" dirty="0" smtClean="0"/>
              <a:t>used in FOCAL SEIZURE.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24944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T- </a:t>
            </a:r>
            <a:r>
              <a:rPr lang="en-US" sz="2800" dirty="0" smtClean="0"/>
              <a:t>type</a:t>
            </a:r>
            <a:r>
              <a:rPr lang="en-US" sz="2800" b="1" dirty="0" smtClean="0"/>
              <a:t> Ca Channel blocker  </a:t>
            </a:r>
            <a:r>
              <a:rPr lang="en-US" sz="2800" dirty="0" smtClean="0"/>
              <a:t>:  </a:t>
            </a:r>
            <a:r>
              <a:rPr lang="en-US" sz="2400" b="1" dirty="0" smtClean="0">
                <a:solidFill>
                  <a:srgbClr val="FF0000"/>
                </a:solidFill>
              </a:rPr>
              <a:t>ETHOSUXIMEDE</a:t>
            </a:r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pPr algn="just"/>
            <a:r>
              <a:rPr lang="en-US" sz="2800" dirty="0" smtClean="0"/>
              <a:t>    The primary action  exerted on </a:t>
            </a:r>
            <a:r>
              <a:rPr lang="en-US" sz="2800" dirty="0" err="1" smtClean="0"/>
              <a:t>thalamocortical</a:t>
            </a:r>
            <a:r>
              <a:rPr lang="en-US" sz="2800" dirty="0" smtClean="0"/>
              <a:t> system  which is involved in the generation of absence seizures.</a:t>
            </a:r>
            <a:r>
              <a:rPr lang="fr-FR" sz="2800" dirty="0" smtClean="0"/>
              <a:t> </a:t>
            </a:r>
            <a:r>
              <a:rPr lang="fr-FR" sz="2800" dirty="0" err="1" smtClean="0"/>
              <a:t>Thalamic</a:t>
            </a:r>
            <a:r>
              <a:rPr lang="fr-FR" sz="2800" dirty="0" smtClean="0"/>
              <a:t> neurones </a:t>
            </a:r>
            <a:r>
              <a:rPr lang="fr-FR" sz="2800" dirty="0" err="1" smtClean="0"/>
              <a:t>exhibit</a:t>
            </a:r>
            <a:r>
              <a:rPr lang="fr-FR" sz="2800" dirty="0" smtClean="0"/>
              <a:t> </a:t>
            </a:r>
            <a:r>
              <a:rPr lang="fr-FR" sz="2800" dirty="0" err="1" smtClean="0"/>
              <a:t>prominent</a:t>
            </a:r>
            <a:r>
              <a:rPr lang="fr-FR" sz="2800" dirty="0" smtClean="0"/>
              <a:t> ‘T’</a:t>
            </a:r>
            <a:r>
              <a:rPr lang="en-US" sz="2800" dirty="0" smtClean="0"/>
              <a:t>(transient) current.                       </a:t>
            </a:r>
            <a:r>
              <a:rPr lang="en-US" sz="2800" dirty="0" err="1" smtClean="0"/>
              <a:t>Ethosuximide</a:t>
            </a:r>
            <a:r>
              <a:rPr lang="en-US" sz="2800" dirty="0" smtClean="0"/>
              <a:t> is used only in FOCAL SEIZURE.</a:t>
            </a:r>
          </a:p>
          <a:p>
            <a:r>
              <a:rPr lang="en-US" sz="2400" dirty="0" smtClean="0"/>
              <a:t>     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2396"/>
    </mc:Choice>
    <mc:Fallback>
      <p:transition spd="slow" advTm="142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OTHER  DRUGS   </a:t>
            </a:r>
            <a:r>
              <a:rPr lang="en-US" sz="2800" dirty="0" smtClean="0"/>
              <a:t> :  1 ) </a:t>
            </a:r>
            <a:r>
              <a:rPr lang="en-US" sz="2800" dirty="0" smtClean="0">
                <a:solidFill>
                  <a:srgbClr val="00B050"/>
                </a:solidFill>
              </a:rPr>
              <a:t>LEVETIRACETAM / BRIVACETAM  </a:t>
            </a:r>
          </a:p>
          <a:p>
            <a:r>
              <a:rPr lang="en-US" sz="2800" dirty="0" smtClean="0"/>
              <a:t>       It  modify synaptic release of glutamate/GABA by binding to a specific  synaptic protein </a:t>
            </a:r>
            <a:r>
              <a:rPr lang="en-US" sz="2800" dirty="0" err="1" smtClean="0"/>
              <a:t>labelled</a:t>
            </a:r>
            <a:r>
              <a:rPr lang="en-US" sz="2800" dirty="0" smtClean="0"/>
              <a:t> SV2A .</a:t>
            </a:r>
          </a:p>
          <a:p>
            <a:endParaRPr lang="en-US" sz="2800" dirty="0" smtClean="0"/>
          </a:p>
          <a:p>
            <a:r>
              <a:rPr lang="en-US" sz="2800" dirty="0" smtClean="0"/>
              <a:t>2) </a:t>
            </a:r>
            <a:r>
              <a:rPr lang="en-US" sz="2800" dirty="0" err="1" smtClean="0">
                <a:solidFill>
                  <a:srgbClr val="00B050"/>
                </a:solidFill>
              </a:rPr>
              <a:t>Lamotrigine</a:t>
            </a:r>
            <a:r>
              <a:rPr lang="en-US" sz="2800" dirty="0" smtClean="0"/>
              <a:t> :       Acts by </a:t>
            </a:r>
          </a:p>
          <a:p>
            <a:r>
              <a:rPr lang="en-US" sz="2800" dirty="0" smtClean="0"/>
              <a:t>Prolongation of Na+ channel inactivation and</a:t>
            </a:r>
          </a:p>
          <a:p>
            <a:r>
              <a:rPr lang="en-US" sz="2800" dirty="0" smtClean="0"/>
              <a:t>Preventing release of excitatory neurotransmitters, mainly</a:t>
            </a:r>
          </a:p>
          <a:p>
            <a:r>
              <a:rPr lang="en-US" sz="2800" dirty="0" smtClean="0"/>
              <a:t>glutamate and </a:t>
            </a:r>
            <a:r>
              <a:rPr lang="en-US" sz="2800" dirty="0" err="1" smtClean="0"/>
              <a:t>aspartate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Adverse effect :  Stevens-Johnson Syndrome</a:t>
            </a:r>
          </a:p>
          <a:p>
            <a:r>
              <a:rPr lang="en-US" sz="2800" dirty="0" smtClean="0"/>
              <a:t>                              Toxic Epidermal </a:t>
            </a:r>
            <a:r>
              <a:rPr lang="en-US" sz="2800" dirty="0" err="1" smtClean="0"/>
              <a:t>Necrolysis</a:t>
            </a:r>
            <a:r>
              <a:rPr lang="en-US" sz="2800" b="1" i="1" dirty="0" smtClean="0"/>
              <a:t> </a:t>
            </a:r>
          </a:p>
          <a:p>
            <a:r>
              <a:rPr lang="en-US" sz="2800" dirty="0" smtClean="0"/>
              <a:t>3) </a:t>
            </a:r>
            <a:r>
              <a:rPr lang="en-US" sz="2800" dirty="0" smtClean="0">
                <a:solidFill>
                  <a:srgbClr val="00B050"/>
                </a:solidFill>
              </a:rPr>
              <a:t>CANNABIDIOL &amp; STERIPENTOL </a:t>
            </a:r>
            <a:r>
              <a:rPr lang="en-US" sz="2800" dirty="0" smtClean="0"/>
              <a:t>:  Used in </a:t>
            </a:r>
          </a:p>
          <a:p>
            <a:r>
              <a:rPr lang="en-US" sz="2800" dirty="0" smtClean="0"/>
              <a:t>                                         </a:t>
            </a:r>
            <a:r>
              <a:rPr lang="en-US" sz="2400" dirty="0" smtClean="0"/>
              <a:t>DRAVET SYNDROME.</a:t>
            </a:r>
          </a:p>
          <a:p>
            <a:r>
              <a:rPr lang="en-US" sz="2400" dirty="0" smtClean="0"/>
              <a:t>4.) K+ </a:t>
            </a:r>
            <a:r>
              <a:rPr lang="en-US" sz="2800" dirty="0" smtClean="0"/>
              <a:t>channel opener : </a:t>
            </a:r>
            <a:r>
              <a:rPr lang="en-US" sz="2800" dirty="0" smtClean="0">
                <a:solidFill>
                  <a:srgbClr val="00B050"/>
                </a:solidFill>
              </a:rPr>
              <a:t>RETIGABINE </a:t>
            </a:r>
            <a:r>
              <a:rPr lang="en-US" sz="2800" dirty="0" smtClean="0"/>
              <a:t>used in 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                                       </a:t>
            </a:r>
            <a:r>
              <a:rPr lang="en-US" sz="2800" dirty="0" smtClean="0"/>
              <a:t>FOCAL SEIZURE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                           </a:t>
            </a:r>
          </a:p>
          <a:p>
            <a:endParaRPr lang="en-US" sz="2800" i="1" dirty="0" smtClean="0"/>
          </a:p>
          <a:p>
            <a:endParaRPr lang="en-US" sz="2800" dirty="0" smtClean="0"/>
          </a:p>
          <a:p>
            <a:r>
              <a:rPr lang="en-US" sz="2800" dirty="0" smtClean="0"/>
              <a:t>                    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1198"/>
    </mc:Choice>
    <mc:Fallback>
      <p:transition spd="slow" advTm="101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92D050"/>
                </a:solidFill>
              </a:rPr>
              <a:t>Status </a:t>
            </a:r>
            <a:r>
              <a:rPr lang="en-US" sz="2800" b="1" dirty="0" err="1" smtClean="0">
                <a:solidFill>
                  <a:srgbClr val="92D050"/>
                </a:solidFill>
              </a:rPr>
              <a:t>epilepticus</a:t>
            </a:r>
            <a:r>
              <a:rPr lang="en-US" sz="2800" b="1" dirty="0" smtClean="0">
                <a:solidFill>
                  <a:srgbClr val="92D050"/>
                </a:solidFill>
              </a:rPr>
              <a:t> </a:t>
            </a:r>
            <a:r>
              <a:rPr lang="en-US" sz="2800" b="1" dirty="0" smtClean="0"/>
              <a:t>:</a:t>
            </a:r>
            <a:r>
              <a:rPr lang="en-US" sz="2800" dirty="0" smtClean="0"/>
              <a:t>  </a:t>
            </a:r>
          </a:p>
          <a:p>
            <a:pPr algn="just"/>
            <a:r>
              <a:rPr lang="en-US" sz="2800" dirty="0" smtClean="0"/>
              <a:t>                 When seizure activity occurs for &gt;30 min, OR two or   more seizures occur without recovery of consciousness,   the  condition  is   called  </a:t>
            </a:r>
            <a:r>
              <a:rPr lang="en-US" sz="2800" i="1" dirty="0" smtClean="0"/>
              <a:t>status </a:t>
            </a:r>
            <a:r>
              <a:rPr lang="en-US" sz="2800" i="1" dirty="0" err="1" smtClean="0"/>
              <a:t>epilepticus</a:t>
            </a:r>
            <a:r>
              <a:rPr lang="en-US" sz="2800" i="1" dirty="0" smtClean="0"/>
              <a:t>.</a:t>
            </a:r>
            <a:r>
              <a:rPr lang="en-US" sz="2800" dirty="0" smtClean="0"/>
              <a:t>  seizures  have   to  be controlled as quickly as possible to prevent death and permanent brain damage.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TREATMENT :  1. </a:t>
            </a:r>
            <a:r>
              <a:rPr lang="en-US" sz="2800" i="1" dirty="0" err="1" smtClean="0">
                <a:solidFill>
                  <a:srgbClr val="00B050"/>
                </a:solidFill>
              </a:rPr>
              <a:t>Lorazepam</a:t>
            </a:r>
            <a:r>
              <a:rPr lang="en-US" sz="2800" i="1" dirty="0" smtClean="0"/>
              <a:t> </a:t>
            </a:r>
            <a:r>
              <a:rPr lang="en-US" sz="2800" dirty="0" smtClean="0"/>
              <a:t>is the drug of choice.</a:t>
            </a:r>
            <a:r>
              <a:rPr lang="en-US" sz="2800" i="1" dirty="0" smtClean="0"/>
              <a:t>  4 mg </a:t>
            </a:r>
            <a:r>
              <a:rPr lang="en-US" sz="2800" dirty="0" smtClean="0"/>
              <a:t>injected </a:t>
            </a:r>
            <a:r>
              <a:rPr lang="en-US" sz="2800" dirty="0" err="1" smtClean="0"/>
              <a:t>i.v</a:t>
            </a:r>
            <a:r>
              <a:rPr lang="en-US" sz="2800" dirty="0" smtClean="0"/>
              <a:t>. </a:t>
            </a:r>
            <a:r>
              <a:rPr lang="en-US" sz="2800" dirty="0" err="1" smtClean="0"/>
              <a:t>repeate</a:t>
            </a:r>
            <a:r>
              <a:rPr lang="en-US" sz="2800" dirty="0" smtClean="0"/>
              <a:t> once after 10 min if required.</a:t>
            </a:r>
          </a:p>
          <a:p>
            <a:r>
              <a:rPr lang="en-US" sz="2800" dirty="0" smtClean="0"/>
              <a:t>                             2.</a:t>
            </a:r>
            <a:r>
              <a:rPr lang="en-US" sz="2800" i="1" dirty="0" smtClean="0"/>
              <a:t> </a:t>
            </a:r>
            <a:r>
              <a:rPr lang="en-US" sz="2800" i="1" dirty="0" smtClean="0">
                <a:solidFill>
                  <a:srgbClr val="00B050"/>
                </a:solidFill>
              </a:rPr>
              <a:t>Diazepam</a:t>
            </a:r>
            <a:r>
              <a:rPr lang="en-US" sz="2800" i="1" dirty="0" smtClean="0"/>
              <a:t> 10 mg injected </a:t>
            </a:r>
            <a:r>
              <a:rPr lang="en-US" sz="2800" dirty="0" err="1" smtClean="0"/>
              <a:t>i.v</a:t>
            </a:r>
            <a:r>
              <a:rPr lang="en-US" sz="2800" dirty="0" smtClean="0"/>
              <a:t>.  </a:t>
            </a:r>
            <a:r>
              <a:rPr lang="en-US" sz="2800" dirty="0" err="1" smtClean="0"/>
              <a:t>repeate</a:t>
            </a:r>
            <a:r>
              <a:rPr lang="en-US" sz="2800" dirty="0" smtClean="0"/>
              <a:t> once after 10 min if required.</a:t>
            </a:r>
          </a:p>
          <a:p>
            <a:r>
              <a:rPr lang="en-US" sz="2800" dirty="0" smtClean="0"/>
              <a:t>                             3.</a:t>
            </a:r>
            <a:r>
              <a:rPr lang="en-US" sz="2800" i="1" dirty="0" smtClean="0"/>
              <a:t> </a:t>
            </a:r>
            <a:r>
              <a:rPr lang="en-US" sz="2800" i="1" dirty="0" err="1" smtClean="0">
                <a:solidFill>
                  <a:srgbClr val="00B050"/>
                </a:solidFill>
              </a:rPr>
              <a:t>Fosphenytoin</a:t>
            </a:r>
            <a:r>
              <a:rPr lang="en-US" sz="2800" i="1" dirty="0" smtClean="0"/>
              <a:t> 100–150 mg/min </a:t>
            </a:r>
            <a:r>
              <a:rPr lang="en-US" sz="2800" i="1" dirty="0" err="1" smtClean="0"/>
              <a:t>i.v</a:t>
            </a:r>
            <a:r>
              <a:rPr lang="en-US" sz="2800" i="1" dirty="0" smtClean="0"/>
              <a:t>. infusion</a:t>
            </a:r>
          </a:p>
          <a:p>
            <a:r>
              <a:rPr lang="en-US" sz="2800" i="1" dirty="0" smtClean="0"/>
              <a:t>                             4. </a:t>
            </a:r>
            <a:r>
              <a:rPr lang="en-US" sz="2800" i="1" dirty="0" smtClean="0">
                <a:solidFill>
                  <a:srgbClr val="00B050"/>
                </a:solidFill>
              </a:rPr>
              <a:t>Phenytoin sod.</a:t>
            </a:r>
          </a:p>
          <a:p>
            <a:r>
              <a:rPr lang="en-US" sz="2800" i="1" dirty="0" smtClean="0"/>
              <a:t>                             5. </a:t>
            </a:r>
            <a:r>
              <a:rPr lang="en-US" sz="2800" i="1" dirty="0" err="1" smtClean="0">
                <a:solidFill>
                  <a:srgbClr val="00B050"/>
                </a:solidFill>
              </a:rPr>
              <a:t>Phenobarbitone</a:t>
            </a:r>
            <a:r>
              <a:rPr lang="en-US" sz="2800" i="1" dirty="0" smtClean="0">
                <a:solidFill>
                  <a:srgbClr val="00B050"/>
                </a:solidFill>
              </a:rPr>
              <a:t> sod</a:t>
            </a:r>
            <a:r>
              <a:rPr lang="en-US" sz="2800" i="1" dirty="0" smtClean="0"/>
              <a:t>. 50–100 mg/min </a:t>
            </a:r>
            <a:r>
              <a:rPr lang="en-US" sz="2800" i="1" dirty="0" err="1" smtClean="0"/>
              <a:t>i.v</a:t>
            </a:r>
            <a:r>
              <a:rPr lang="en-US" sz="2800" i="1" dirty="0" smtClean="0"/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8728"/>
    </mc:Choice>
    <mc:Fallback>
      <p:transition spd="slow" advTm="11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6. Refractory cases who fail to respond to </a:t>
            </a:r>
            <a:r>
              <a:rPr lang="en-US" sz="3200" dirty="0" err="1" smtClean="0"/>
              <a:t>lorazepam</a:t>
            </a:r>
            <a:r>
              <a:rPr lang="en-US" sz="3200" dirty="0" smtClean="0"/>
              <a:t> and </a:t>
            </a:r>
            <a:r>
              <a:rPr lang="en-US" sz="3200" dirty="0" err="1" smtClean="0"/>
              <a:t>fosphenytoin</a:t>
            </a:r>
            <a:r>
              <a:rPr lang="en-US" sz="3200" dirty="0" smtClean="0"/>
              <a:t> within 40 min of seizure onset may be treated with </a:t>
            </a:r>
            <a:r>
              <a:rPr lang="en-US" sz="3200" dirty="0" err="1" smtClean="0"/>
              <a:t>i.v</a:t>
            </a:r>
            <a:r>
              <a:rPr lang="en-US" sz="3200" dirty="0" smtClean="0"/>
              <a:t>. </a:t>
            </a:r>
            <a:r>
              <a:rPr lang="en-US" sz="3200" dirty="0" err="1" smtClean="0"/>
              <a:t>midazolam</a:t>
            </a:r>
            <a:r>
              <a:rPr lang="en-US" sz="3200" dirty="0" smtClean="0"/>
              <a:t>/</a:t>
            </a:r>
            <a:r>
              <a:rPr lang="en-US" sz="3200" dirty="0" err="1" smtClean="0"/>
              <a:t>propofol</a:t>
            </a:r>
            <a:r>
              <a:rPr lang="en-US" sz="3200" dirty="0" smtClean="0"/>
              <a:t>/</a:t>
            </a:r>
            <a:r>
              <a:rPr lang="en-US" sz="3200" dirty="0" err="1" smtClean="0"/>
              <a:t>thiopentone</a:t>
            </a:r>
            <a:r>
              <a:rPr lang="en-US" sz="3200" dirty="0" smtClean="0"/>
              <a:t> </a:t>
            </a:r>
            <a:r>
              <a:rPr lang="en-US" sz="3200" dirty="0" err="1" smtClean="0"/>
              <a:t>anaesthesia</a:t>
            </a:r>
            <a:r>
              <a:rPr lang="en-US" sz="3200" dirty="0" smtClean="0"/>
              <a:t>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447"/>
    </mc:Choice>
    <mc:Fallback>
      <p:transition spd="slow" advTm="20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21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smtClean="0">
                <a:solidFill>
                  <a:srgbClr val="92D050"/>
                </a:solidFill>
              </a:rPr>
              <a:t>Febrile convulsion :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1071546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Children under 5 years age  develop convulsions during fever. Seizures may recur every time with fever and few may become chronic epileptics.</a:t>
            </a:r>
          </a:p>
          <a:p>
            <a:pPr algn="just"/>
            <a:r>
              <a:rPr lang="en-US" sz="2800" dirty="0" smtClean="0"/>
              <a:t>Treatment :    1. </a:t>
            </a:r>
            <a:r>
              <a:rPr lang="en-US" sz="2800" dirty="0" err="1" smtClean="0">
                <a:solidFill>
                  <a:srgbClr val="00B050"/>
                </a:solidFill>
              </a:rPr>
              <a:t>Paracetamol</a:t>
            </a:r>
            <a:r>
              <a:rPr lang="en-US" sz="2800" dirty="0" smtClean="0"/>
              <a:t> and external cooling</a:t>
            </a:r>
          </a:p>
          <a:p>
            <a:pPr algn="just"/>
            <a:r>
              <a:rPr lang="en-US" sz="2800" dirty="0" smtClean="0"/>
              <a:t>                         2.Rectal </a:t>
            </a:r>
            <a:r>
              <a:rPr lang="en-US" sz="2800" dirty="0" smtClean="0">
                <a:solidFill>
                  <a:srgbClr val="00B050"/>
                </a:solidFill>
              </a:rPr>
              <a:t>diazepam</a:t>
            </a:r>
            <a:r>
              <a:rPr lang="en-US" sz="2800" dirty="0" smtClean="0"/>
              <a:t> 0.5 mg/kg  is main treatment</a:t>
            </a:r>
          </a:p>
          <a:p>
            <a:pPr algn="just"/>
            <a:r>
              <a:rPr lang="en-US" sz="2800" dirty="0" smtClean="0"/>
              <a:t> </a:t>
            </a:r>
          </a:p>
          <a:p>
            <a:pPr algn="just"/>
            <a:endParaRPr lang="en-US" sz="2800" dirty="0" smtClean="0"/>
          </a:p>
          <a:p>
            <a:pPr algn="just"/>
            <a:endParaRPr lang="en-US" sz="2800" dirty="0" smtClean="0"/>
          </a:p>
          <a:p>
            <a:pPr algn="just"/>
            <a:endParaRPr lang="en-US" sz="2800" dirty="0" smtClean="0"/>
          </a:p>
          <a:p>
            <a:pPr algn="just"/>
            <a:endParaRPr lang="en-US" sz="2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381012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In recurrent cases :    Intermittent prophylaxis with </a:t>
            </a:r>
            <a:r>
              <a:rPr lang="en-US" sz="2800" dirty="0" smtClean="0">
                <a:solidFill>
                  <a:srgbClr val="00B050"/>
                </a:solidFill>
              </a:rPr>
              <a:t>diazepam</a:t>
            </a:r>
            <a:r>
              <a:rPr lang="en-US" sz="2800" dirty="0" smtClean="0"/>
              <a:t>  (oral or rectal) started at the onset of fever.  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1246"/>
    </mc:Choice>
    <mc:Fallback>
      <p:transition spd="slow" advTm="11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14290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  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71480"/>
            <a:ext cx="8929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/>
              <a:t>SEIZURE</a:t>
            </a:r>
            <a:r>
              <a:rPr lang="en-US" sz="3200" dirty="0" smtClean="0"/>
              <a:t> </a:t>
            </a:r>
            <a:r>
              <a:rPr lang="en-US" sz="2400" dirty="0" smtClean="0"/>
              <a:t> :</a:t>
            </a:r>
            <a:r>
              <a:rPr lang="en-US" sz="2400" dirty="0"/>
              <a:t> </a:t>
            </a:r>
            <a:r>
              <a:rPr lang="en-US" sz="3200" dirty="0" smtClean="0"/>
              <a:t>It is an abnormal </a:t>
            </a:r>
            <a:r>
              <a:rPr lang="en-US" sz="3200" dirty="0" err="1" smtClean="0"/>
              <a:t>eletrical</a:t>
            </a:r>
            <a:r>
              <a:rPr lang="en-US" sz="3200" dirty="0" smtClean="0"/>
              <a:t> discharge         produced    by         abnormal  focus in brain.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42886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CONVULSION </a:t>
            </a:r>
            <a:r>
              <a:rPr lang="en-US" dirty="0" smtClean="0"/>
              <a:t>:  </a:t>
            </a:r>
            <a:r>
              <a:rPr lang="en-US" sz="3200" dirty="0" smtClean="0"/>
              <a:t>it  is motor </a:t>
            </a:r>
            <a:r>
              <a:rPr lang="en-US" sz="3200" dirty="0" err="1" smtClean="0"/>
              <a:t>menifestation</a:t>
            </a:r>
            <a:r>
              <a:rPr lang="en-US" sz="3200" dirty="0" smtClean="0"/>
              <a:t> of electrical     discharge.</a:t>
            </a:r>
          </a:p>
          <a:p>
            <a:endParaRPr lang="en-US" sz="2400" dirty="0" smtClean="0"/>
          </a:p>
          <a:p>
            <a:r>
              <a:rPr lang="en-US" sz="2800" b="1" dirty="0" smtClean="0"/>
              <a:t>EPILEPSY </a:t>
            </a:r>
            <a:r>
              <a:rPr lang="en-US" sz="2400" b="1" dirty="0" smtClean="0"/>
              <a:t> :   </a:t>
            </a:r>
            <a:r>
              <a:rPr lang="en-US" sz="3200" dirty="0" smtClean="0"/>
              <a:t>Repetitive episodes of seizure.</a:t>
            </a:r>
            <a:endParaRPr lang="en-US" sz="32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744403">
            <a:off x="1835696" y="2780928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Algerian" pitchFamily="82" charset="0"/>
              </a:rPr>
              <a:t>THANK     YOU</a:t>
            </a:r>
            <a:endParaRPr lang="en-IN" sz="6000" b="1" dirty="0">
              <a:solidFill>
                <a:srgbClr val="C0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0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14290"/>
            <a:ext cx="892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M</a:t>
            </a:r>
            <a:r>
              <a:rPr lang="en-US" sz="3200" dirty="0" smtClean="0"/>
              <a:t>ajor types of epilepsy are </a:t>
            </a:r>
            <a:r>
              <a:rPr lang="en-US" sz="3200" dirty="0"/>
              <a:t>described </a:t>
            </a:r>
            <a:r>
              <a:rPr lang="en-US" sz="3200" dirty="0" smtClean="0"/>
              <a:t>below</a:t>
            </a:r>
          </a:p>
          <a:p>
            <a:pPr algn="just"/>
            <a:endParaRPr lang="en-US" sz="3200" dirty="0"/>
          </a:p>
          <a:p>
            <a:pPr algn="just"/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857232"/>
            <a:ext cx="5916876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 err="1" smtClean="0"/>
              <a:t>Generalised</a:t>
            </a:r>
            <a:r>
              <a:rPr lang="en-US" sz="2800" b="1" dirty="0" smtClean="0"/>
              <a:t> seizure</a:t>
            </a:r>
          </a:p>
          <a:p>
            <a:pPr marL="571500" indent="-571500"/>
            <a:r>
              <a:rPr lang="en-US" sz="2800" dirty="0" smtClean="0"/>
              <a:t>      1</a:t>
            </a:r>
            <a:r>
              <a:rPr lang="en-US" sz="2800" dirty="0"/>
              <a:t>. </a:t>
            </a:r>
            <a:r>
              <a:rPr lang="en-US" sz="2800" i="1" dirty="0" err="1"/>
              <a:t>Generalised</a:t>
            </a:r>
            <a:r>
              <a:rPr lang="en-US" sz="2800" i="1" dirty="0"/>
              <a:t> tonic-</a:t>
            </a:r>
            <a:r>
              <a:rPr lang="en-US" sz="2800" i="1" dirty="0" err="1"/>
              <a:t>clonic</a:t>
            </a:r>
            <a:r>
              <a:rPr lang="en-US" sz="2800" i="1" dirty="0"/>
              <a:t> </a:t>
            </a:r>
            <a:r>
              <a:rPr lang="en-US" sz="2800" i="1" dirty="0" smtClean="0"/>
              <a:t>seizure</a:t>
            </a:r>
          </a:p>
          <a:p>
            <a:pPr marL="571500" indent="-571500"/>
            <a:r>
              <a:rPr lang="en-US" sz="2800" i="1" dirty="0"/>
              <a:t> </a:t>
            </a:r>
            <a:r>
              <a:rPr lang="en-US" sz="2800" i="1" dirty="0" smtClean="0"/>
              <a:t>     2. </a:t>
            </a:r>
            <a:r>
              <a:rPr lang="en-US" sz="2800" i="1" dirty="0"/>
              <a:t>Absence </a:t>
            </a:r>
            <a:r>
              <a:rPr lang="en-US" sz="2800" i="1" dirty="0" smtClean="0"/>
              <a:t>seizure</a:t>
            </a:r>
          </a:p>
          <a:p>
            <a:pPr marL="571500" indent="-571500"/>
            <a:r>
              <a:rPr lang="en-US" sz="2800" i="1" dirty="0"/>
              <a:t> </a:t>
            </a:r>
            <a:r>
              <a:rPr lang="en-US" sz="2800" i="1" dirty="0" smtClean="0"/>
              <a:t>     3.</a:t>
            </a:r>
            <a:r>
              <a:rPr lang="en-US" sz="2800" i="1" dirty="0"/>
              <a:t> </a:t>
            </a:r>
            <a:r>
              <a:rPr lang="en-US" sz="2800" i="1" dirty="0" err="1"/>
              <a:t>Atonic</a:t>
            </a:r>
            <a:r>
              <a:rPr lang="en-US" sz="2800" i="1" dirty="0"/>
              <a:t> </a:t>
            </a:r>
            <a:r>
              <a:rPr lang="en-US" sz="2800" i="1" dirty="0" smtClean="0"/>
              <a:t>seizure</a:t>
            </a:r>
          </a:p>
          <a:p>
            <a:pPr marL="571500" indent="-571500"/>
            <a:r>
              <a:rPr lang="en-US" sz="2800" i="1" dirty="0"/>
              <a:t> </a:t>
            </a:r>
            <a:r>
              <a:rPr lang="en-US" sz="2800" i="1" dirty="0" smtClean="0"/>
              <a:t>     4.</a:t>
            </a:r>
            <a:r>
              <a:rPr lang="en-US" sz="2800" i="1" dirty="0"/>
              <a:t> </a:t>
            </a:r>
            <a:r>
              <a:rPr lang="en-US" sz="2800" i="1" dirty="0" err="1"/>
              <a:t>Myoclonic</a:t>
            </a:r>
            <a:r>
              <a:rPr lang="en-US" sz="2800" i="1" dirty="0"/>
              <a:t> </a:t>
            </a:r>
            <a:r>
              <a:rPr lang="en-US" sz="2800" i="1" dirty="0" smtClean="0"/>
              <a:t>seizure</a:t>
            </a:r>
          </a:p>
          <a:p>
            <a:pPr marL="571500" indent="-571500"/>
            <a:r>
              <a:rPr lang="en-US" sz="2800" i="1" dirty="0"/>
              <a:t> </a:t>
            </a:r>
            <a:r>
              <a:rPr lang="en-US" sz="2800" i="1" dirty="0" smtClean="0"/>
              <a:t>     5.</a:t>
            </a:r>
            <a:r>
              <a:rPr lang="en-US" sz="2800" i="1" dirty="0"/>
              <a:t> Infantile </a:t>
            </a:r>
            <a:r>
              <a:rPr lang="en-US" sz="2800" i="1" dirty="0" smtClean="0"/>
              <a:t>spasm</a:t>
            </a:r>
          </a:p>
          <a:p>
            <a:pPr marL="571500" indent="-571500"/>
            <a:endParaRPr lang="en-US" sz="2800" i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3500438"/>
            <a:ext cx="48705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II. Partial </a:t>
            </a:r>
            <a:r>
              <a:rPr lang="en-US" sz="2800" b="1" dirty="0" smtClean="0"/>
              <a:t>seizure/ focal seizure</a:t>
            </a:r>
          </a:p>
          <a:p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00034" y="4071942"/>
            <a:ext cx="875348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i="1" dirty="0" smtClean="0"/>
              <a:t>Simple </a:t>
            </a:r>
            <a:r>
              <a:rPr lang="en-US" sz="2800" i="1" dirty="0"/>
              <a:t>partial </a:t>
            </a:r>
            <a:r>
              <a:rPr lang="en-US" sz="2800" i="1" dirty="0" smtClean="0"/>
              <a:t>seizure</a:t>
            </a:r>
          </a:p>
          <a:p>
            <a:pPr marL="514350" indent="-514350" algn="just">
              <a:buAutoNum type="arabicPeriod"/>
            </a:pPr>
            <a:r>
              <a:rPr lang="en-US" sz="2800" i="1" dirty="0"/>
              <a:t>Complex partial </a:t>
            </a:r>
            <a:r>
              <a:rPr lang="en-US" sz="2800" i="1" dirty="0" smtClean="0"/>
              <a:t>seizure</a:t>
            </a:r>
          </a:p>
          <a:p>
            <a:pPr algn="just"/>
            <a:r>
              <a:rPr lang="en-US" sz="2800" i="1" dirty="0"/>
              <a:t>3</a:t>
            </a:r>
            <a:r>
              <a:rPr lang="en-US" sz="2800" i="1" dirty="0" smtClean="0"/>
              <a:t>.  Simple </a:t>
            </a:r>
            <a:r>
              <a:rPr lang="en-US" sz="2800" i="1" dirty="0"/>
              <a:t>partial or complex partial seizures secondarily</a:t>
            </a:r>
          </a:p>
          <a:p>
            <a:pPr algn="just"/>
            <a:r>
              <a:rPr lang="en-US" sz="2800" i="1" dirty="0" smtClean="0"/>
              <a:t>       generalized.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6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6966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Mechanisms by which we may  treat epilepsy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928670"/>
            <a:ext cx="689708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smtClean="0"/>
              <a:t>Na+ channel blocking.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 Ca+ channel blocking.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 K+ channel Opener.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 Increased GABA activity.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 Decreased Glutamate activity.</a:t>
            </a:r>
            <a:endParaRPr lang="en-U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9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Phenytoin</a:t>
            </a:r>
            <a:r>
              <a:rPr lang="en-US" sz="3200" b="1" dirty="0" smtClean="0"/>
              <a:t> </a:t>
            </a:r>
            <a:endParaRPr lang="en-US" sz="3200" dirty="0" smtClean="0"/>
          </a:p>
          <a:p>
            <a:pPr algn="just"/>
            <a:r>
              <a:rPr lang="en-US" sz="2800" u="sng" dirty="0" smtClean="0"/>
              <a:t>Mode of action </a:t>
            </a:r>
            <a:r>
              <a:rPr lang="en-US" sz="2800" dirty="0" smtClean="0"/>
              <a:t>: </a:t>
            </a:r>
          </a:p>
          <a:p>
            <a:pPr algn="just"/>
            <a:r>
              <a:rPr lang="en-US" sz="2800" dirty="0"/>
              <a:t> </a:t>
            </a:r>
            <a:r>
              <a:rPr lang="en-US" sz="2800" dirty="0" smtClean="0"/>
              <a:t>                   Phenytoin has a neuronal membrane   stabilizing effect. This is achieved by prolonging the inactivated state of voltage sensitive neuronal Na+ channel that governs the refractory period of the </a:t>
            </a:r>
            <a:r>
              <a:rPr lang="en-US" sz="2800" dirty="0" err="1" smtClean="0"/>
              <a:t>neurone</a:t>
            </a:r>
            <a:r>
              <a:rPr lang="en-US" sz="2800" dirty="0" smtClean="0"/>
              <a:t>. As a result high frequency discharges are inhibited with little effect on normal low frequency discharges which allow Na+ channels to recover even when their inactivation is prolonged.</a:t>
            </a:r>
            <a:r>
              <a:rPr lang="en-US" sz="2800" dirty="0"/>
              <a:t> </a:t>
            </a:r>
            <a:endParaRPr lang="en-US" sz="2800" dirty="0" smtClean="0"/>
          </a:p>
          <a:p>
            <a:pPr algn="just"/>
            <a:r>
              <a:rPr lang="en-US" sz="2800" dirty="0" smtClean="0"/>
              <a:t>               Intracellular </a:t>
            </a:r>
            <a:r>
              <a:rPr lang="en-US" sz="2800" dirty="0"/>
              <a:t>accumulation of Na+ </a:t>
            </a:r>
            <a:r>
              <a:rPr lang="en-US" sz="2800" dirty="0" smtClean="0"/>
              <a:t>that occurs during repetitive firing is prevented.</a:t>
            </a:r>
            <a:r>
              <a:rPr lang="en-US" sz="2800" dirty="0"/>
              <a:t> Therapeutic concentrations have no effect </a:t>
            </a:r>
            <a:r>
              <a:rPr lang="en-US" sz="2800" dirty="0" smtClean="0"/>
              <a:t>on  resting membrane potential. normal synaptic transmission is not impaired.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pPr algn="just"/>
            <a:r>
              <a:rPr lang="en-US" sz="2800" dirty="0" smtClean="0"/>
              <a:t> </a:t>
            </a:r>
          </a:p>
          <a:p>
            <a:pPr algn="just"/>
            <a:endParaRPr lang="en-US" sz="2800" dirty="0" smtClean="0"/>
          </a:p>
          <a:p>
            <a:pPr algn="just"/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3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9769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smtClean="0"/>
              <a:t>Pharmacokinetics 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     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28604"/>
            <a:ext cx="8929718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Absorption of </a:t>
            </a:r>
            <a:r>
              <a:rPr lang="en-US" sz="2400" dirty="0" err="1" smtClean="0"/>
              <a:t>phenytoin</a:t>
            </a:r>
            <a:r>
              <a:rPr lang="en-US" sz="2400" dirty="0" smtClean="0"/>
              <a:t> by oral route is slow. Bioavailability of different  market preparations may differ.</a:t>
            </a:r>
            <a:r>
              <a:rPr lang="en-US" sz="2400" dirty="0"/>
              <a:t> </a:t>
            </a:r>
            <a:r>
              <a:rPr lang="en-US" sz="2400" dirty="0" err="1"/>
              <a:t>Phenytoin</a:t>
            </a:r>
            <a:r>
              <a:rPr lang="en-US" sz="2400" dirty="0"/>
              <a:t> is metabolized in liver by </a:t>
            </a:r>
            <a:r>
              <a:rPr lang="en-US" sz="2400" dirty="0" smtClean="0"/>
              <a:t>hydroxylation  involving CYP2C9 and CYP2C19.</a:t>
            </a:r>
            <a:r>
              <a:rPr lang="en-US" sz="2400" dirty="0"/>
              <a:t> The kinetics </a:t>
            </a:r>
            <a:r>
              <a:rPr lang="en-US" sz="2400" dirty="0" smtClean="0"/>
              <a:t>of metabolism </a:t>
            </a:r>
            <a:r>
              <a:rPr lang="en-US" sz="2400" dirty="0"/>
              <a:t>is </a:t>
            </a:r>
            <a:r>
              <a:rPr lang="en-US" sz="2400" i="1" dirty="0" smtClean="0"/>
              <a:t> </a:t>
            </a:r>
            <a:r>
              <a:rPr lang="en-US" sz="2400" i="1" dirty="0"/>
              <a:t>changes </a:t>
            </a:r>
            <a:r>
              <a:rPr lang="en-US" sz="2400" i="1" dirty="0" smtClean="0"/>
              <a:t>from  </a:t>
            </a:r>
            <a:r>
              <a:rPr lang="en-US" sz="2400" dirty="0" smtClean="0"/>
              <a:t>first order to zero order over the therapeutic range. </a:t>
            </a:r>
            <a:r>
              <a:rPr lang="en-US" sz="2400" dirty="0"/>
              <a:t>As a result small increments in </a:t>
            </a:r>
            <a:r>
              <a:rPr lang="en-US" sz="2400" dirty="0" smtClean="0"/>
              <a:t>dose  produce disproportionately high plasma concentrations.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USES  :   Generalized tonic-</a:t>
            </a:r>
            <a:r>
              <a:rPr lang="en-US" sz="2400" dirty="0" err="1" smtClean="0"/>
              <a:t>clonic</a:t>
            </a:r>
            <a:r>
              <a:rPr lang="en-US" sz="2400" dirty="0" smtClean="0"/>
              <a:t> seizure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               Simple  and  complex  partial seizure.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               Status </a:t>
            </a:r>
            <a:r>
              <a:rPr lang="en-US" sz="2400" dirty="0" err="1" smtClean="0"/>
              <a:t>Epileticus</a:t>
            </a:r>
            <a:r>
              <a:rPr lang="en-US" sz="2400" dirty="0" smtClean="0"/>
              <a:t>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                Trigeminal Neuralgia</a:t>
            </a:r>
          </a:p>
          <a:p>
            <a:pPr algn="just"/>
            <a:r>
              <a:rPr lang="en-US" sz="2400" dirty="0" smtClean="0"/>
              <a:t>                </a:t>
            </a:r>
          </a:p>
          <a:p>
            <a:pPr algn="just"/>
            <a:r>
              <a:rPr lang="en-US" sz="2400" dirty="0" smtClean="0"/>
              <a:t>                </a:t>
            </a:r>
          </a:p>
          <a:p>
            <a:pPr algn="just"/>
            <a:endParaRPr lang="en-US" sz="2400" dirty="0"/>
          </a:p>
          <a:p>
            <a:endParaRPr lang="en-US" sz="2400" i="1" dirty="0"/>
          </a:p>
          <a:p>
            <a:endParaRPr lang="en-US" sz="2400" dirty="0"/>
          </a:p>
          <a:p>
            <a:pPr algn="just"/>
            <a:endParaRPr lang="en-US" sz="24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0810"/>
    </mc:Choice>
    <mc:Fallback>
      <p:transition spd="slow" advTm="7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6116" y="-94616"/>
            <a:ext cx="2535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Adverse </a:t>
            </a:r>
            <a:r>
              <a:rPr lang="en-US" sz="2800" b="1" i="1" dirty="0" smtClean="0"/>
              <a:t>effects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461778"/>
            <a:ext cx="9144001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700" dirty="0" smtClean="0"/>
              <a:t>Gum hypertrophy </a:t>
            </a:r>
          </a:p>
          <a:p>
            <a:pPr marL="514350" indent="-514350" algn="just">
              <a:buAutoNum type="arabicPeriod"/>
            </a:pPr>
            <a:r>
              <a:rPr lang="en-US" sz="2700" dirty="0" err="1" smtClean="0"/>
              <a:t>Hirsutism</a:t>
            </a:r>
            <a:r>
              <a:rPr lang="en-US" sz="2700" dirty="0" smtClean="0"/>
              <a:t>, coarsening of facial features, acne</a:t>
            </a:r>
          </a:p>
          <a:p>
            <a:pPr algn="just"/>
            <a:r>
              <a:rPr lang="en-US" sz="2700" dirty="0" smtClean="0"/>
              <a:t>3. </a:t>
            </a:r>
            <a:r>
              <a:rPr lang="en-US" sz="2700" dirty="0" err="1" smtClean="0"/>
              <a:t>Megaloblastic</a:t>
            </a:r>
            <a:r>
              <a:rPr lang="en-US" sz="2700" dirty="0" smtClean="0"/>
              <a:t> </a:t>
            </a:r>
            <a:r>
              <a:rPr lang="en-US" sz="2700" dirty="0" err="1" smtClean="0"/>
              <a:t>anaemia</a:t>
            </a:r>
            <a:r>
              <a:rPr lang="en-US" sz="2700" dirty="0" smtClean="0"/>
              <a:t>: </a:t>
            </a:r>
            <a:r>
              <a:rPr lang="en-US" sz="2700" dirty="0" err="1" smtClean="0"/>
              <a:t>Phenytoin</a:t>
            </a:r>
            <a:r>
              <a:rPr lang="en-US" sz="2700" dirty="0" smtClean="0"/>
              <a:t> decreases </a:t>
            </a:r>
            <a:r>
              <a:rPr lang="en-US" sz="2700" dirty="0" err="1" smtClean="0"/>
              <a:t>folate</a:t>
            </a:r>
            <a:r>
              <a:rPr lang="en-US" sz="2700" dirty="0" smtClean="0"/>
              <a:t>       absorption and increases its excretion.</a:t>
            </a:r>
          </a:p>
          <a:p>
            <a:pPr marL="514350" indent="-514350" algn="just"/>
            <a:r>
              <a:rPr lang="en-US" sz="2700" dirty="0" smtClean="0"/>
              <a:t> 4. </a:t>
            </a:r>
            <a:r>
              <a:rPr lang="en-US" sz="2700" dirty="0" err="1" smtClean="0"/>
              <a:t>Osteomalacia</a:t>
            </a:r>
            <a:endParaRPr lang="en-US" sz="2700" dirty="0" smtClean="0"/>
          </a:p>
          <a:p>
            <a:pPr marL="514350" indent="-514350" algn="just">
              <a:buAutoNum type="arabicPeriod" startAt="5"/>
            </a:pPr>
            <a:r>
              <a:rPr lang="en-US" sz="2700" i="1" dirty="0" err="1" smtClean="0"/>
              <a:t>foetal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hydantoin</a:t>
            </a:r>
            <a:r>
              <a:rPr lang="en-US" sz="2700" i="1" dirty="0" smtClean="0"/>
              <a:t> syndrome : </a:t>
            </a:r>
            <a:r>
              <a:rPr lang="en-US" sz="2700" dirty="0" err="1" smtClean="0"/>
              <a:t>hypoplastic</a:t>
            </a:r>
            <a:r>
              <a:rPr lang="en-US" sz="2700" dirty="0" smtClean="0"/>
              <a:t> phalanges, cleft      palate, hare lip, </a:t>
            </a:r>
            <a:r>
              <a:rPr lang="en-US" sz="2700" dirty="0" err="1" smtClean="0"/>
              <a:t>microcephaly</a:t>
            </a:r>
            <a:r>
              <a:rPr lang="en-US" sz="2700" dirty="0" smtClean="0"/>
              <a:t>.</a:t>
            </a:r>
          </a:p>
          <a:p>
            <a:pPr algn="just"/>
            <a:r>
              <a:rPr lang="en-US" sz="2700" dirty="0" smtClean="0"/>
              <a:t> 6.Hypersensitivity reactions are : rashes,  </a:t>
            </a:r>
            <a:r>
              <a:rPr lang="en-US" sz="2700" dirty="0" err="1" smtClean="0"/>
              <a:t>lymphadenopathy</a:t>
            </a:r>
            <a:r>
              <a:rPr lang="en-US" sz="2700" dirty="0" smtClean="0"/>
              <a:t>.</a:t>
            </a:r>
          </a:p>
          <a:p>
            <a:pPr algn="just"/>
            <a:r>
              <a:rPr lang="en-US" sz="2700" dirty="0" smtClean="0"/>
              <a:t> 7.  Hyperglycemia by inhibiting insulin release.</a:t>
            </a:r>
          </a:p>
          <a:p>
            <a:pPr algn="just"/>
            <a:r>
              <a:rPr lang="en-US" sz="2700" dirty="0" smtClean="0"/>
              <a:t> 8. </a:t>
            </a:r>
            <a:r>
              <a:rPr lang="en-US" sz="2700" dirty="0" err="1" smtClean="0"/>
              <a:t>Cerebellar</a:t>
            </a:r>
            <a:r>
              <a:rPr lang="en-US" sz="2700" dirty="0" smtClean="0"/>
              <a:t> and vestibular manifestations: ataxia, vertigo</a:t>
            </a:r>
          </a:p>
          <a:p>
            <a:pPr algn="just"/>
            <a:r>
              <a:rPr lang="en-US" sz="2700" dirty="0" smtClean="0"/>
              <a:t>     </a:t>
            </a:r>
            <a:r>
              <a:rPr lang="en-US" sz="2700" dirty="0" err="1" smtClean="0"/>
              <a:t>diplopia</a:t>
            </a:r>
            <a:r>
              <a:rPr lang="en-US" sz="2700" dirty="0" smtClean="0"/>
              <a:t>, </a:t>
            </a:r>
            <a:r>
              <a:rPr lang="en-US" sz="2700" dirty="0" err="1" smtClean="0"/>
              <a:t>nystagmus</a:t>
            </a:r>
            <a:r>
              <a:rPr lang="en-US" sz="2700" dirty="0" smtClean="0"/>
              <a:t> are the most characteristic features.</a:t>
            </a:r>
          </a:p>
          <a:p>
            <a:pPr algn="just"/>
            <a:r>
              <a:rPr lang="en-US" sz="2700" dirty="0" smtClean="0"/>
              <a:t>9. Drowsiness, behavioral alterations, mental confusion</a:t>
            </a:r>
          </a:p>
          <a:p>
            <a:pPr algn="just"/>
            <a:r>
              <a:rPr lang="en-US" sz="2700" dirty="0" smtClean="0"/>
              <a:t>      hallucinations, disorientation.</a:t>
            </a:r>
          </a:p>
          <a:p>
            <a:pPr algn="just"/>
            <a:r>
              <a:rPr lang="en-US" sz="2700" dirty="0" smtClean="0"/>
              <a:t>10 .Fall in BP and cardiac  arrhythmias  occur  only on </a:t>
            </a:r>
            <a:r>
              <a:rPr lang="en-US" sz="2700" dirty="0" err="1" smtClean="0"/>
              <a:t>i.v</a:t>
            </a:r>
            <a:r>
              <a:rPr lang="en-US" sz="2700" dirty="0" smtClean="0"/>
              <a:t>.           injection</a:t>
            </a:r>
            <a:endParaRPr lang="en-US" sz="27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7164"/>
    </mc:Choice>
    <mc:Fallback>
      <p:transition spd="slow" advTm="11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916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70C0"/>
                </a:solidFill>
              </a:rPr>
              <a:t>VALPROATE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28604"/>
            <a:ext cx="91440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MODE OF ACTION : </a:t>
            </a:r>
            <a:r>
              <a:rPr lang="en-US" sz="2800" dirty="0" err="1" smtClean="0"/>
              <a:t>Valproate</a:t>
            </a:r>
            <a:r>
              <a:rPr lang="en-US" sz="2800" dirty="0" smtClean="0"/>
              <a:t> acts by multiple            mechanisms:</a:t>
            </a:r>
          </a:p>
          <a:p>
            <a:pPr algn="just"/>
            <a:r>
              <a:rPr lang="en-US" sz="2800" dirty="0" smtClean="0"/>
              <a:t> (</a:t>
            </a:r>
            <a:r>
              <a:rPr lang="en-US" sz="2800" dirty="0" err="1" smtClean="0"/>
              <a:t>i</a:t>
            </a:r>
            <a:r>
              <a:rPr lang="en-US" sz="2800" dirty="0" smtClean="0"/>
              <a:t>) A </a:t>
            </a:r>
            <a:r>
              <a:rPr lang="en-US" sz="2800" dirty="0" err="1" smtClean="0"/>
              <a:t>phenytoin</a:t>
            </a:r>
            <a:r>
              <a:rPr lang="en-US" sz="2800" dirty="0" smtClean="0"/>
              <a:t>-like frequency-dependent prolongation of         Na+ channel inactivation. </a:t>
            </a:r>
          </a:p>
          <a:p>
            <a:pPr algn="just"/>
            <a:r>
              <a:rPr lang="en-US" sz="2800" dirty="0" smtClean="0"/>
              <a:t>(ii)Weak attenuation of Ca2+ mediated ‘T’ current.</a:t>
            </a:r>
          </a:p>
          <a:p>
            <a:pPr algn="just"/>
            <a:r>
              <a:rPr lang="en-US" sz="2800" dirty="0" smtClean="0"/>
              <a:t>(iii) Augmentation of release of inhibitory transmitter GABA   by inhibiting its degradation by GABA-</a:t>
            </a:r>
            <a:r>
              <a:rPr lang="en-US" sz="2800" dirty="0" err="1" smtClean="0"/>
              <a:t>transaminase</a:t>
            </a:r>
            <a:r>
              <a:rPr lang="en-US" sz="2800" dirty="0" smtClean="0"/>
              <a:t>.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USES :  </a:t>
            </a:r>
            <a:r>
              <a:rPr lang="en-US" sz="2800" dirty="0" err="1" smtClean="0"/>
              <a:t>Generalised</a:t>
            </a:r>
            <a:r>
              <a:rPr lang="en-US" sz="2800" dirty="0" smtClean="0"/>
              <a:t> tonic </a:t>
            </a:r>
            <a:r>
              <a:rPr lang="en-US" sz="2800" dirty="0" err="1" smtClean="0"/>
              <a:t>clonic</a:t>
            </a:r>
            <a:r>
              <a:rPr lang="en-US" sz="2800" dirty="0" smtClean="0"/>
              <a:t> seizure</a:t>
            </a:r>
          </a:p>
          <a:p>
            <a:pPr algn="just"/>
            <a:r>
              <a:rPr lang="en-US" sz="2800" dirty="0" smtClean="0"/>
              <a:t>             Absence seizure</a:t>
            </a:r>
          </a:p>
          <a:p>
            <a:pPr algn="just"/>
            <a:r>
              <a:rPr lang="en-US" sz="2800" dirty="0" smtClean="0"/>
              <a:t>              </a:t>
            </a:r>
            <a:r>
              <a:rPr lang="en-US" sz="2800" dirty="0" err="1" smtClean="0"/>
              <a:t>Myoclonic</a:t>
            </a:r>
            <a:r>
              <a:rPr lang="en-US" sz="2800" dirty="0" smtClean="0"/>
              <a:t> seizure</a:t>
            </a:r>
          </a:p>
          <a:p>
            <a:pPr algn="just"/>
            <a:r>
              <a:rPr lang="en-US" sz="2800" dirty="0" smtClean="0"/>
              <a:t>              </a:t>
            </a:r>
            <a:r>
              <a:rPr lang="en-US" sz="2800" dirty="0" err="1" smtClean="0"/>
              <a:t>Atonic</a:t>
            </a:r>
            <a:r>
              <a:rPr lang="en-US" sz="2800" dirty="0" smtClean="0"/>
              <a:t> seizure</a:t>
            </a:r>
          </a:p>
          <a:p>
            <a:pPr algn="just"/>
            <a:r>
              <a:rPr lang="en-US" sz="2800" dirty="0" smtClean="0"/>
              <a:t>              Also used in BIPOLAR DISORDER.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 algn="just"/>
            <a:endParaRPr lang="en-US" sz="2800" dirty="0" smtClean="0"/>
          </a:p>
          <a:p>
            <a:pPr algn="just"/>
            <a:endParaRPr lang="en-US" sz="28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2515"/>
    </mc:Choice>
    <mc:Fallback>
      <p:transition spd="slow" advTm="72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5747511</TotalTime>
  <Words>1128</Words>
  <Application>Microsoft Office PowerPoint</Application>
  <PresentationFormat>On-screen Show (4:3)</PresentationFormat>
  <Paragraphs>182</Paragraphs>
  <Slides>20</Slides>
  <Notes>2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Trek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pharma cology</dc:creator>
  <cp:lastModifiedBy>DISPATCH SECTION</cp:lastModifiedBy>
  <cp:revision>107</cp:revision>
  <dcterms:created xsi:type="dcterms:W3CDTF">2009-06-18T18:32:16Z</dcterms:created>
  <dcterms:modified xsi:type="dcterms:W3CDTF">2020-05-30T08:12:58Z</dcterms:modified>
</cp:coreProperties>
</file>